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8" r:id="rId3"/>
    <p:sldId id="261" r:id="rId4"/>
    <p:sldId id="262" r:id="rId5"/>
    <p:sldId id="263" r:id="rId6"/>
    <p:sldId id="265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2.jfif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sv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76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606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45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685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7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8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81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58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18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8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4/16/2022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753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1" r:id="rId6"/>
    <p:sldLayoutId id="2147483706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118000"/>
        </a:lnSpc>
        <a:spcBef>
          <a:spcPct val="0"/>
        </a:spcBef>
        <a:buNone/>
        <a:defRPr sz="4400" b="1" kern="1200" spc="1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Color Fill">
            <a:extLst>
              <a:ext uri="{FF2B5EF4-FFF2-40B4-BE49-F238E27FC236}">
                <a16:creationId xmlns:a16="http://schemas.microsoft.com/office/drawing/2014/main" id="{06FDC3C5-8431-45BA-A6F9-CFFCB567E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F375F62-07E0-443B-9C48-A98235932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39089" y="-3532"/>
            <a:ext cx="4449863" cy="6861532"/>
            <a:chOff x="7739089" y="-3532"/>
            <a:chExt cx="4449863" cy="6861532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AD3DE53-A5DD-4681-A623-D2ABA4F58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5951" y="1365822"/>
              <a:ext cx="819954" cy="995873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B180B35-C330-4CE0-8539-329851544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07984" y="4121414"/>
              <a:ext cx="514757" cy="51694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0F4DE9E-8700-47A1-B979-37CF4E27F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4837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DA72DB4-0020-442C-A0F9-7320837E1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627" y="340461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tx2">
                  <a:lumMod val="75000"/>
                  <a:lumOff val="25000"/>
                </a:schemeClr>
              </a:fgClr>
              <a:bgClr>
                <a:schemeClr val="accent1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50" name="Graphic 9">
              <a:extLst>
                <a:ext uri="{FF2B5EF4-FFF2-40B4-BE49-F238E27FC236}">
                  <a16:creationId xmlns:a16="http://schemas.microsoft.com/office/drawing/2014/main" id="{BC11E757-F50F-4F18-9F0D-6DF406191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39089" y="-3532"/>
              <a:ext cx="3875603" cy="3875603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20000"/>
              </a:schemeClr>
            </a:solidFill>
            <a:ln w="2095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51" name="Graphic 9">
              <a:extLst>
                <a:ext uri="{FF2B5EF4-FFF2-40B4-BE49-F238E27FC236}">
                  <a16:creationId xmlns:a16="http://schemas.microsoft.com/office/drawing/2014/main" id="{E8A144E7-745C-4BEF-AE3D-D714ABF11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5862" y="556562"/>
              <a:ext cx="2681635" cy="268163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Graphic 9">
              <a:extLst>
                <a:ext uri="{FF2B5EF4-FFF2-40B4-BE49-F238E27FC236}">
                  <a16:creationId xmlns:a16="http://schemas.microsoft.com/office/drawing/2014/main" id="{AE4696B9-5372-4006-B954-F44B5BDAA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55227" y="17974"/>
              <a:ext cx="3875605" cy="3875603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rgbClr val="FFFFFF"/>
            </a:solidFill>
            <a:ln w="38100" cap="flat">
              <a:solidFill>
                <a:srgbClr val="F7F7F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1E8EC63-F7D9-4E4D-A90D-233D10C29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168" y="2718886"/>
            <a:ext cx="6953436" cy="3063240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10700" dirty="0">
                <a:latin typeface="黑体" panose="02010609060101010101" pitchFamily="49" charset="-122"/>
                <a:ea typeface="黑体" panose="02010609060101010101" pitchFamily="49" charset="-122"/>
              </a:rPr>
              <a:t>三大范式</a:t>
            </a:r>
            <a:br>
              <a:rPr lang="en-US" altLang="zh-CN" sz="9600" dirty="0"/>
            </a:br>
            <a:r>
              <a:rPr lang="en-US" altLang="zh-CN" sz="2000" dirty="0">
                <a:latin typeface="Yu Gothic UI Light" panose="020B0300000000000000" pitchFamily="34" charset="-128"/>
                <a:ea typeface="Yu Gothic UI Light" panose="020B0300000000000000" pitchFamily="34" charset="-128"/>
                <a:cs typeface="Aldhabi" panose="020B0604020202020204" pitchFamily="2" charset="-78"/>
              </a:rPr>
              <a:t>Three Paradigms</a:t>
            </a:r>
            <a:br>
              <a:rPr lang="zh-CN" altLang="en-US" sz="9600" dirty="0">
                <a:latin typeface="Agency FB" panose="020B0503020202020204" pitchFamily="34" charset="0"/>
              </a:rPr>
            </a:br>
            <a:endParaRPr lang="zh-CN" altLang="en-US" sz="9600" dirty="0"/>
          </a:p>
        </p:txBody>
      </p:sp>
      <p:pic>
        <p:nvPicPr>
          <p:cNvPr id="5" name="图片 4" descr="徽标, 公司名称&#10;&#10;描述已自动生成">
            <a:extLst>
              <a:ext uri="{FF2B5EF4-FFF2-40B4-BE49-F238E27FC236}">
                <a16:creationId xmlns:a16="http://schemas.microsoft.com/office/drawing/2014/main" id="{7436B27F-6D0A-42C9-8C80-BC4BBDBB8E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7" r="1" b="1"/>
          <a:stretch/>
        </p:blipFill>
        <p:spPr>
          <a:xfrm>
            <a:off x="8355862" y="818998"/>
            <a:ext cx="2620498" cy="204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42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F22D82-98F5-4DD6-8766-37D7747F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6062" y="-222606"/>
            <a:ext cx="7685037" cy="1325563"/>
          </a:xfrm>
        </p:spPr>
        <p:txBody>
          <a:bodyPr/>
          <a:lstStyle/>
          <a:p>
            <a:r>
              <a:rPr lang="zh-CN" altLang="en-US" dirty="0"/>
              <a:t>概述：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1A8DF6-0376-44D8-9570-D200F71BF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533" y="1597810"/>
            <a:ext cx="7685037" cy="4080250"/>
          </a:xfrm>
        </p:spPr>
        <p:txBody>
          <a:bodyPr/>
          <a:lstStyle/>
          <a:p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 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     设计关系数据库时，遵从不同的规范要求，设计出合理的关系数据库，这些不同的规范要求被称为不同的范式，各种范式呈递次规范，越高的</a:t>
            </a:r>
            <a:r>
              <a:rPr lang="zh-CN" altLang="en-US" sz="2800">
                <a:latin typeface="+mn-ea"/>
                <a:cs typeface="Microsoft New Tai Lue" panose="020B0502040204020203" pitchFamily="34" charset="0"/>
              </a:rPr>
              <a:t>范式数据库冗余越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小。</a:t>
            </a:r>
            <a:endParaRPr lang="en-US" altLang="zh-CN" sz="2800" dirty="0">
              <a:latin typeface="+mn-ea"/>
              <a:cs typeface="Microsoft New Tai Lue" panose="020B0502040204020203" pitchFamily="34" charset="0"/>
            </a:endParaRPr>
          </a:p>
          <a:p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      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目前数据库有六种范式：第一范式（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1NF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）、第二范式（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2NF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）、第三范式（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3NF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）、巴斯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-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科德范式（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BCNF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）、第四范式（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4NF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）和第五范式（</a:t>
            </a:r>
            <a:r>
              <a:rPr lang="en-US" altLang="zh-CN" sz="2800" dirty="0">
                <a:latin typeface="+mn-ea"/>
                <a:cs typeface="Microsoft New Tai Lue" panose="020B0502040204020203" pitchFamily="34" charset="0"/>
              </a:rPr>
              <a:t>5NF</a:t>
            </a:r>
            <a:r>
              <a:rPr lang="zh-CN" altLang="en-US" sz="2800" dirty="0">
                <a:latin typeface="+mn-ea"/>
                <a:cs typeface="Microsoft New Tai Lue" panose="020B0502040204020203" pitchFamily="34" charset="0"/>
              </a:rPr>
              <a:t>，又称完美范式）。</a:t>
            </a:r>
          </a:p>
        </p:txBody>
      </p:sp>
    </p:spTree>
    <p:extLst>
      <p:ext uri="{BB962C8B-B14F-4D97-AF65-F5344CB8AC3E}">
        <p14:creationId xmlns:p14="http://schemas.microsoft.com/office/powerpoint/2010/main" val="422201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内容占位符 3" descr="Tomato">
                <a:extLst>
                  <a:ext uri="{FF2B5EF4-FFF2-40B4-BE49-F238E27FC236}">
                    <a16:creationId xmlns:a16="http://schemas.microsoft.com/office/drawing/2014/main" id="{90012F34-CE89-4457-95F9-9724DB564E54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317901222"/>
                  </p:ext>
                </p:extLst>
              </p:nvPr>
            </p:nvGraphicFramePr>
            <p:xfrm>
              <a:off x="193759" y="709086"/>
              <a:ext cx="549782" cy="66353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9782" cy="663530"/>
                    </a:xfrm>
                    <a:prstGeom prst="rect">
                      <a:avLst/>
                    </a:prstGeom>
                  </am3d:spPr>
                  <am3d:camera>
                    <am3d:pos x="0" y="0" z="78807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33209" d="1000000"/>
                    <am3d:preTrans dx="0" dy="-18000000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3109271" ay="-424699" az="-5343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720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内容占位符 3" descr="Tomato">
                <a:extLst>
                  <a:ext uri="{FF2B5EF4-FFF2-40B4-BE49-F238E27FC236}">
                    <a16:creationId xmlns:a16="http://schemas.microsoft.com/office/drawing/2014/main" id="{90012F34-CE89-4457-95F9-9724DB564E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759" y="709086"/>
                <a:ext cx="549782" cy="66353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4213987A-2B25-4D28-A839-5A7851C48928}"/>
              </a:ext>
            </a:extLst>
          </p:cNvPr>
          <p:cNvSpPr txBox="1"/>
          <p:nvPr/>
        </p:nvSpPr>
        <p:spPr>
          <a:xfrm>
            <a:off x="743541" y="576050"/>
            <a:ext cx="684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第一范式（</a:t>
            </a:r>
            <a:r>
              <a:rPr lang="en-US" altLang="zh-CN" sz="6600" dirty="0"/>
              <a:t>1NF</a:t>
            </a:r>
            <a:r>
              <a:rPr lang="zh-CN" altLang="en-US" sz="6600" dirty="0"/>
              <a:t>）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内容占位符 3" descr="Tomato">
                <a:extLst>
                  <a:ext uri="{FF2B5EF4-FFF2-40B4-BE49-F238E27FC236}">
                    <a16:creationId xmlns:a16="http://schemas.microsoft.com/office/drawing/2014/main" id="{7F0699AD-058C-4BF1-8883-5EB29E89F7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3746066"/>
                  </p:ext>
                </p:extLst>
              </p:nvPr>
            </p:nvGraphicFramePr>
            <p:xfrm>
              <a:off x="193759" y="2784428"/>
              <a:ext cx="549782" cy="6445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9782" cy="644572"/>
                    </a:xfrm>
                    <a:prstGeom prst="rect">
                      <a:avLst/>
                    </a:prstGeom>
                  </am3d:spPr>
                  <am3d:camera>
                    <am3d:pos x="0" y="0" z="78807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33209" d="1000000"/>
                    <am3d:preTrans dx="0" dy="-18000000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3331207" ay="-431270" az="-61951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720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内容占位符 3" descr="Tomato">
                <a:extLst>
                  <a:ext uri="{FF2B5EF4-FFF2-40B4-BE49-F238E27FC236}">
                    <a16:creationId xmlns:a16="http://schemas.microsoft.com/office/drawing/2014/main" id="{7F0699AD-058C-4BF1-8883-5EB29E89F7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3759" y="2784428"/>
                <a:ext cx="549782" cy="644572"/>
              </a:xfrm>
              <a:prstGeom prst="rect">
                <a:avLst/>
              </a:prstGeom>
            </p:spPr>
          </p:pic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0F496F95-4581-42A4-9F89-3544B592F197}"/>
              </a:ext>
            </a:extLst>
          </p:cNvPr>
          <p:cNvSpPr txBox="1"/>
          <p:nvPr/>
        </p:nvSpPr>
        <p:spPr>
          <a:xfrm>
            <a:off x="743541" y="2528048"/>
            <a:ext cx="6217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第二范式（</a:t>
            </a:r>
            <a:r>
              <a:rPr lang="en-US" altLang="zh-CN" sz="6600" dirty="0"/>
              <a:t>2NF</a:t>
            </a:r>
            <a:r>
              <a:rPr lang="zh-CN" altLang="en-US" sz="6600" dirty="0"/>
              <a:t>）</a:t>
            </a:r>
          </a:p>
          <a:p>
            <a:endParaRPr lang="zh-CN" alt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内容占位符 3" descr="Tomato">
                <a:extLst>
                  <a:ext uri="{FF2B5EF4-FFF2-40B4-BE49-F238E27FC236}">
                    <a16:creationId xmlns:a16="http://schemas.microsoft.com/office/drawing/2014/main" id="{C039D1F9-5D6B-434D-94F6-5CAF0079C69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2778932"/>
                  </p:ext>
                </p:extLst>
              </p:nvPr>
            </p:nvGraphicFramePr>
            <p:xfrm>
              <a:off x="193759" y="4950059"/>
              <a:ext cx="549782" cy="66353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9782" cy="663530"/>
                    </a:xfrm>
                    <a:prstGeom prst="rect">
                      <a:avLst/>
                    </a:prstGeom>
                  </am3d:spPr>
                  <am3d:camera>
                    <am3d:pos x="0" y="0" z="78807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33209" d="1000000"/>
                    <am3d:preTrans dx="0" dy="-18000000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3188284" ay="-456705" az="-60110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720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内容占位符 3" descr="Tomato">
                <a:extLst>
                  <a:ext uri="{FF2B5EF4-FFF2-40B4-BE49-F238E27FC236}">
                    <a16:creationId xmlns:a16="http://schemas.microsoft.com/office/drawing/2014/main" id="{C039D1F9-5D6B-434D-94F6-5CAF0079C6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759" y="4950059"/>
                <a:ext cx="549782" cy="66353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8715FBC2-EA21-451F-A009-CE2D5B1D760D}"/>
              </a:ext>
            </a:extLst>
          </p:cNvPr>
          <p:cNvSpPr txBox="1"/>
          <p:nvPr/>
        </p:nvSpPr>
        <p:spPr>
          <a:xfrm>
            <a:off x="839096" y="4757045"/>
            <a:ext cx="76486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第三范式（</a:t>
            </a:r>
            <a:r>
              <a:rPr lang="en-US" altLang="zh-CN" sz="6600" dirty="0"/>
              <a:t>3NF</a:t>
            </a:r>
            <a:r>
              <a:rPr lang="zh-CN" altLang="en-US" sz="6600" dirty="0"/>
              <a:t>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535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AD3609-9881-4190-9898-89508E896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1280" y="-243267"/>
            <a:ext cx="7685037" cy="1140123"/>
          </a:xfrm>
        </p:spPr>
        <p:txBody>
          <a:bodyPr/>
          <a:lstStyle/>
          <a:p>
            <a:r>
              <a:rPr lang="zh-CN" altLang="en-US" dirty="0"/>
              <a:t>第一范式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FF9AE-72A9-46B0-8396-E084B11F5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886" y="817298"/>
            <a:ext cx="11484878" cy="854268"/>
          </a:xfrm>
        </p:spPr>
        <p:txBody>
          <a:bodyPr/>
          <a:lstStyle/>
          <a:p>
            <a:r>
              <a:rPr lang="zh-CN" altLang="en-US" sz="2800" dirty="0">
                <a:latin typeface="+mn-ea"/>
              </a:rPr>
              <a:t>    数据库表的每一列都是不可分割的源自数据项</a:t>
            </a:r>
            <a:endParaRPr lang="en-US" altLang="zh-CN" sz="2800" dirty="0">
              <a:latin typeface="+mn-ea"/>
            </a:endParaRPr>
          </a:p>
          <a:p>
            <a:r>
              <a:rPr lang="zh-CN" altLang="en-US" sz="2800" dirty="0">
                <a:latin typeface="+mn-ea"/>
              </a:rPr>
              <a:t>   第一范式的目标是确保每一列的原子性。如果每一列都是不可在分的最小单位，及满足第一范式</a:t>
            </a:r>
            <a:endParaRPr lang="en-US" altLang="zh-CN" sz="2800" dirty="0"/>
          </a:p>
          <a:p>
            <a:endParaRPr lang="en-US" altLang="zh-CN" sz="2800" dirty="0"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0E8E892-25B7-480B-AA11-2642FD562AC2}"/>
              </a:ext>
            </a:extLst>
          </p:cNvPr>
          <p:cNvSpPr txBox="1"/>
          <p:nvPr/>
        </p:nvSpPr>
        <p:spPr>
          <a:xfrm>
            <a:off x="1859280" y="326644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48489F0-02FF-4E6D-89C1-39BC3722B21E}"/>
              </a:ext>
            </a:extLst>
          </p:cNvPr>
          <p:cNvSpPr txBox="1"/>
          <p:nvPr/>
        </p:nvSpPr>
        <p:spPr>
          <a:xfrm>
            <a:off x="675640" y="2176309"/>
            <a:ext cx="5908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  </a:t>
            </a:r>
            <a:endParaRPr lang="en-US" altLang="zh-CN" sz="28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CD1293B-E42A-4751-9C7A-BA0EF2413AB2}"/>
              </a:ext>
            </a:extLst>
          </p:cNvPr>
          <p:cNvSpPr txBox="1"/>
          <p:nvPr/>
        </p:nvSpPr>
        <p:spPr>
          <a:xfrm>
            <a:off x="0" y="244627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例子：</a:t>
            </a:r>
          </a:p>
        </p:txBody>
      </p:sp>
      <p:pic>
        <p:nvPicPr>
          <p:cNvPr id="12" name="图片 11" descr="表格, 日程表&#10;&#10;描述已自动生成">
            <a:extLst>
              <a:ext uri="{FF2B5EF4-FFF2-40B4-BE49-F238E27FC236}">
                <a16:creationId xmlns:a16="http://schemas.microsoft.com/office/drawing/2014/main" id="{22086888-2C7A-4846-9C03-0F9CA9893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3" y="3031052"/>
            <a:ext cx="7977638" cy="369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2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A017F8-D044-42B1-9B8F-21D2D84A5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1917"/>
            <a:ext cx="7685037" cy="914083"/>
          </a:xfrm>
        </p:spPr>
        <p:txBody>
          <a:bodyPr/>
          <a:lstStyle/>
          <a:p>
            <a:r>
              <a:rPr lang="zh-CN" altLang="en-US" dirty="0"/>
              <a:t>第二范式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144F35-E81B-4583-96F9-EE32D552F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" y="1131513"/>
            <a:ext cx="10688320" cy="914083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第二范式在第一范式的基础上，其目标是确保表中的每一列都和主键相关</a:t>
            </a:r>
          </a:p>
        </p:txBody>
      </p:sp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C4D3E27B-1F42-46A9-BF4D-CB83BFE94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01" y="2161109"/>
            <a:ext cx="10991076" cy="4558650"/>
          </a:xfrm>
          <a:prstGeom prst="rect">
            <a:avLst/>
          </a:prstGeom>
        </p:spPr>
      </p:pic>
      <p:pic>
        <p:nvPicPr>
          <p:cNvPr id="25" name="图形 24" descr="lizi">
            <a:extLst>
              <a:ext uri="{FF2B5EF4-FFF2-40B4-BE49-F238E27FC236}">
                <a16:creationId xmlns:a16="http://schemas.microsoft.com/office/drawing/2014/main" id="{DC8CD2BE-7D51-4D3A-AFB7-EE3D13B66B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523" y="170390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2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77E8E-1106-4420-9B27-D10E39F3B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4591"/>
            <a:ext cx="7685037" cy="1325563"/>
          </a:xfrm>
        </p:spPr>
        <p:txBody>
          <a:bodyPr/>
          <a:lstStyle/>
          <a:p>
            <a:r>
              <a:rPr lang="zh-CN" altLang="en-US" dirty="0"/>
              <a:t>第三范式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E06BEF-C4E0-4C5F-844C-0919AB030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40" y="1294073"/>
            <a:ext cx="11277600" cy="4375207"/>
          </a:xfrm>
        </p:spPr>
        <p:txBody>
          <a:bodyPr/>
          <a:lstStyle/>
          <a:p>
            <a:r>
              <a:rPr lang="zh-CN" altLang="en-US" sz="4800" dirty="0"/>
              <a:t>第三范式在第二范式基础上，其目标是确保每列都和主键列表直接关系，而不是间接关联。如果一个关系满足了第二范式</a:t>
            </a:r>
            <a:r>
              <a:rPr lang="en-US" altLang="zh-CN" sz="4800" dirty="0"/>
              <a:t>·</a:t>
            </a:r>
            <a:r>
              <a:rPr lang="zh-CN" altLang="en-US" sz="4800" dirty="0"/>
              <a:t>，并且除了主键以外的其他列都不依赖主键，则满足第三范式</a:t>
            </a:r>
          </a:p>
        </p:txBody>
      </p:sp>
    </p:spTree>
    <p:extLst>
      <p:ext uri="{BB962C8B-B14F-4D97-AF65-F5344CB8AC3E}">
        <p14:creationId xmlns:p14="http://schemas.microsoft.com/office/powerpoint/2010/main" val="2546419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3AEB3-C524-4F99-A39A-DCB337902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1280" y="-307311"/>
            <a:ext cx="7685037" cy="1325563"/>
          </a:xfrm>
        </p:spPr>
        <p:txBody>
          <a:bodyPr/>
          <a:lstStyle/>
          <a:p>
            <a:r>
              <a:rPr lang="zh-CN" altLang="en-US" dirty="0"/>
              <a:t>例子：</a:t>
            </a:r>
          </a:p>
        </p:txBody>
      </p:sp>
      <p:pic>
        <p:nvPicPr>
          <p:cNvPr id="11" name="内容占位符 10" descr="图片包含 表格&#10;&#10;描述已自动生成">
            <a:extLst>
              <a:ext uri="{FF2B5EF4-FFF2-40B4-BE49-F238E27FC236}">
                <a16:creationId xmlns:a16="http://schemas.microsoft.com/office/drawing/2014/main" id="{8E4C32AC-248F-4B9F-92B7-4EC1034D0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442" y="0"/>
            <a:ext cx="10399986" cy="3052038"/>
          </a:xfrm>
        </p:spPr>
      </p:pic>
      <p:pic>
        <p:nvPicPr>
          <p:cNvPr id="13" name="图片 12" descr="图形用户界面, 应用程序&#10;&#10;描述已自动生成">
            <a:extLst>
              <a:ext uri="{FF2B5EF4-FFF2-40B4-BE49-F238E27FC236}">
                <a16:creationId xmlns:a16="http://schemas.microsoft.com/office/drawing/2014/main" id="{34B8EC02-D050-4C63-ADCE-C8A905F461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442" y="3296210"/>
            <a:ext cx="10399986" cy="345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6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CB4743-1BB2-4082-9207-E7723B51A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78431"/>
            <a:ext cx="7685037" cy="1325563"/>
          </a:xfrm>
        </p:spPr>
        <p:txBody>
          <a:bodyPr/>
          <a:lstStyle/>
          <a:p>
            <a:r>
              <a:rPr lang="zh-CN" altLang="en-US" dirty="0"/>
              <a:t>范式的利弊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DC4739-6F63-4A00-AB87-909005092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20" y="1607532"/>
            <a:ext cx="7685037" cy="408025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3600" dirty="0"/>
              <a:t>优点：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2400" dirty="0"/>
              <a:t>      </a:t>
            </a:r>
            <a:r>
              <a:rPr lang="zh-CN" altLang="en-US" sz="2400" dirty="0"/>
              <a:t>范式可以避免数据冗余，减少数据库的空间，减轻维护数据完整性的麻烦。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3200" dirty="0"/>
              <a:t>缺点：</a:t>
            </a:r>
            <a:endParaRPr lang="en-US" altLang="zh-CN" sz="3200" dirty="0"/>
          </a:p>
          <a:p>
            <a:pPr marL="0" indent="0">
              <a:buNone/>
            </a:pPr>
            <a:r>
              <a:rPr lang="en-US" altLang="zh-CN" dirty="0"/>
              <a:t>       </a:t>
            </a:r>
            <a:r>
              <a:rPr lang="zh-CN" altLang="en-US" sz="2400" dirty="0"/>
              <a:t>范式越高，对数据的操作性能越低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8035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02866-40C3-4A53-9072-2B825655C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8160" y="3429000"/>
            <a:ext cx="7685037" cy="1325563"/>
          </a:xfrm>
        </p:spPr>
        <p:txBody>
          <a:bodyPr/>
          <a:lstStyle/>
          <a:p>
            <a:r>
              <a:rPr lang="zh-CN" altLang="en-US" sz="8000" dirty="0"/>
              <a:t>感谢大家的聆听</a:t>
            </a:r>
            <a:br>
              <a:rPr lang="zh-CN" altLang="en-US" dirty="0"/>
            </a:br>
            <a:endParaRPr lang="zh-CN" alt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模型 11" descr="Skateboarder character">
                <a:extLst>
                  <a:ext uri="{FF2B5EF4-FFF2-40B4-BE49-F238E27FC236}">
                    <a16:creationId xmlns:a16="http://schemas.microsoft.com/office/drawing/2014/main" id="{2DFCAF04-15C6-4D55-935E-6F5C27035A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9589160"/>
                  </p:ext>
                </p:extLst>
              </p:nvPr>
            </p:nvGraphicFramePr>
            <p:xfrm>
              <a:off x="9159659" y="-265615"/>
              <a:ext cx="2244521" cy="39754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44521" cy="3975465"/>
                    </a:xfrm>
                    <a:prstGeom prst="rect">
                      <a:avLst/>
                    </a:prstGeom>
                  </am3d:spPr>
                  <am3d:camera>
                    <am3d:pos x="0" y="0" z="649298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76198" d="1000000"/>
                    <am3d:preTrans dx="2270500" dy="-17995397" dz="1417746"/>
                    <am3d:scale>
                      <am3d:sx n="1000000" d="1000000"/>
                      <am3d:sy n="1000000" d="1000000"/>
                      <am3d:sz n="1000000" d="1000000"/>
                    </am3d:scale>
                    <am3d:rot ax="-86678" ay="-3336175" az="715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40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模型 11" descr="Skateboarder character">
                <a:extLst>
                  <a:ext uri="{FF2B5EF4-FFF2-40B4-BE49-F238E27FC236}">
                    <a16:creationId xmlns:a16="http://schemas.microsoft.com/office/drawing/2014/main" id="{2DFCAF04-15C6-4D55-935E-6F5C27035A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59659" y="-265615"/>
                <a:ext cx="2244521" cy="397546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0704298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DengXian"/>
        <a:ea typeface=""/>
        <a:cs typeface=""/>
      </a:majorFont>
      <a:minorFont>
        <a:latin typeface="DengXi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292</Words>
  <Application>Microsoft Office PowerPoint</Application>
  <PresentationFormat>宽屏</PresentationFormat>
  <Paragraphs>23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Yu Gothic UI Light</vt:lpstr>
      <vt:lpstr>DengXian</vt:lpstr>
      <vt:lpstr>黑体</vt:lpstr>
      <vt:lpstr>Agency FB</vt:lpstr>
      <vt:lpstr>Arial</vt:lpstr>
      <vt:lpstr>TropicVTI</vt:lpstr>
      <vt:lpstr>三大范式 Three Paradigms </vt:lpstr>
      <vt:lpstr>概述：</vt:lpstr>
      <vt:lpstr>PowerPoint 演示文稿</vt:lpstr>
      <vt:lpstr>第一范式</vt:lpstr>
      <vt:lpstr>第二范式</vt:lpstr>
      <vt:lpstr>第三范式</vt:lpstr>
      <vt:lpstr>例子：</vt:lpstr>
      <vt:lpstr>范式的利弊</vt:lpstr>
      <vt:lpstr>感谢大家的聆听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三大范式</dc:title>
  <dc:creator>李 围围</dc:creator>
  <cp:lastModifiedBy>李 围围</cp:lastModifiedBy>
  <cp:revision>8</cp:revision>
  <dcterms:created xsi:type="dcterms:W3CDTF">2022-04-05T06:43:17Z</dcterms:created>
  <dcterms:modified xsi:type="dcterms:W3CDTF">2022-04-16T09:36:43Z</dcterms:modified>
</cp:coreProperties>
</file>

<file path=docProps/thumbnail.jpeg>
</file>